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6"/>
  </p:notesMasterIdLst>
  <p:sldIdLst>
    <p:sldId id="340" r:id="rId2"/>
    <p:sldId id="342" r:id="rId3"/>
    <p:sldId id="343" r:id="rId4"/>
    <p:sldId id="347" r:id="rId5"/>
    <p:sldId id="348" r:id="rId6"/>
    <p:sldId id="349" r:id="rId7"/>
    <p:sldId id="350" r:id="rId8"/>
    <p:sldId id="345" r:id="rId9"/>
    <p:sldId id="344" r:id="rId10"/>
    <p:sldId id="351" r:id="rId11"/>
    <p:sldId id="346" r:id="rId12"/>
    <p:sldId id="352" r:id="rId13"/>
    <p:sldId id="353" r:id="rId14"/>
    <p:sldId id="354" r:id="rId15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0B55"/>
    <a:srgbClr val="16921C"/>
    <a:srgbClr val="CD0000"/>
    <a:srgbClr val="B50000"/>
    <a:srgbClr val="A20000"/>
    <a:srgbClr val="000000"/>
    <a:srgbClr val="3366FF"/>
    <a:srgbClr val="FF0000"/>
    <a:srgbClr val="0000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482" autoAdjust="0"/>
    <p:restoredTop sz="94737" autoAdjust="0"/>
  </p:normalViewPr>
  <p:slideViewPr>
    <p:cSldViewPr>
      <p:cViewPr varScale="1">
        <p:scale>
          <a:sx n="54" d="100"/>
          <a:sy n="54" d="100"/>
        </p:scale>
        <p:origin x="-96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8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549E8212-62DE-488A-8F60-5DC08A9AAB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9051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4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6" name="Group 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6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7" name="Line 57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58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59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Arc 62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76 w 43195"/>
                  <a:gd name="T1" fmla="*/ 0 h 43200"/>
                  <a:gd name="T2" fmla="*/ 0 w 43195"/>
                  <a:gd name="T3" fmla="*/ 80 h 43200"/>
                  <a:gd name="T4" fmla="*/ 78 w 43195"/>
                  <a:gd name="T5" fmla="*/ 79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" name="Group 63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4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" name="Arc 66"/>
              <p:cNvSpPr>
                <a:spLocks/>
              </p:cNvSpPr>
              <p:nvPr/>
            </p:nvSpPr>
            <p:spPr bwMode="ltGray">
              <a:xfrm rot="5400000">
                <a:off x="5097" y="3346"/>
                <a:ext cx="156" cy="157"/>
              </a:xfrm>
              <a:custGeom>
                <a:avLst/>
                <a:gdLst>
                  <a:gd name="T0" fmla="*/ 76 w 43195"/>
                  <a:gd name="T1" fmla="*/ 0 h 43200"/>
                  <a:gd name="T2" fmla="*/ 0 w 43195"/>
                  <a:gd name="T3" fmla="*/ 80 h 43200"/>
                  <a:gd name="T4" fmla="*/ 78 w 43195"/>
                  <a:gd name="T5" fmla="*/ 79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41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pPr lvl="0"/>
            <a:r>
              <a:rPr lang="en-GB" noProof="0" dirty="0" smtClean="0"/>
              <a:t>Click to edit Master title style</a:t>
            </a:r>
          </a:p>
        </p:txBody>
      </p:sp>
      <p:sp>
        <p:nvSpPr>
          <p:cNvPr id="41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50F514A-EB4D-41D4-931A-AACB0645D95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2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5500702"/>
            <a:ext cx="1500198" cy="1146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D15030-D8A4-4F34-B5B9-AFBBEFD8A2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493B8B-0B80-4017-89C6-4A457F7831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itchFamily="34" charset="0"/>
              <a:buChar char="•"/>
              <a:defRPr sz="280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1B61B6-5082-489C-B17D-BEC80AC55F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0"/>
            <a:ext cx="5261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E2</a:t>
            </a:r>
            <a:endParaRPr lang="en-US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01B934-2237-494B-B1A8-9036E42C4F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5FC70F-42A4-47EE-B6BB-593F3F88F3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6A7AE9-C563-4E68-989C-178B9206950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A1808B-33AD-4626-860F-FF4F4CC943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6CE202-81E2-4D9E-8319-BE782E03EB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64D2E-58F7-4B31-99BC-4977B5A977E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A1A0A2-9C0A-4028-A399-56B6AEDB35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039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70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1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2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3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4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5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6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7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8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9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0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1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2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3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4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5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6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7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8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9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0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1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40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41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2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3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4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5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6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7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8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9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0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1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2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3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4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5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6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7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8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9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0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1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2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3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4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5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6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7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8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9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03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35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6" name="Line 60"/>
              <p:cNvSpPr>
                <a:spLocks noChangeShapeType="1"/>
              </p:cNvSpPr>
              <p:nvPr/>
            </p:nvSpPr>
            <p:spPr bwMode="ltGray">
              <a:xfrm flipH="1">
                <a:off x="96" y="1037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8" name="Arc 62"/>
              <p:cNvSpPr>
                <a:spLocks/>
              </p:cNvSpPr>
              <p:nvPr/>
            </p:nvSpPr>
            <p:spPr bwMode="ltGray">
              <a:xfrm flipH="1">
                <a:off x="217" y="916"/>
                <a:ext cx="239" cy="239"/>
              </a:xfrm>
              <a:custGeom>
                <a:avLst/>
                <a:gdLst>
                  <a:gd name="T0" fmla="*/ 117 w 43195"/>
                  <a:gd name="T1" fmla="*/ 0 h 43200"/>
                  <a:gd name="T2" fmla="*/ 0 w 43195"/>
                  <a:gd name="T3" fmla="*/ 122 h 43200"/>
                  <a:gd name="T4" fmla="*/ 119 w 43195"/>
                  <a:gd name="T5" fmla="*/ 12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027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86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28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447800"/>
            <a:ext cx="8610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137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38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C5613206-6CDA-432A-AF63-C3EDBAC2977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68" name="Picture 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142844" y="5857892"/>
            <a:ext cx="1075681" cy="822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3276600"/>
            <a:ext cx="8839200" cy="1470025"/>
          </a:xfrm>
        </p:spPr>
        <p:txBody>
          <a:bodyPr/>
          <a:lstStyle/>
          <a:p>
            <a:pPr algn="ctr" eaLnBrk="1" hangingPunct="1"/>
            <a:r>
              <a:rPr lang="en-US" sz="7200" dirty="0" smtClean="0">
                <a:latin typeface="Jivetalk" pitchFamily="2" charset="0"/>
              </a:rPr>
              <a:t>Topic E – </a:t>
            </a:r>
            <a:r>
              <a:rPr lang="en-US" sz="7200" dirty="0" smtClean="0">
                <a:latin typeface="Jivetalk" pitchFamily="2" charset="0"/>
              </a:rPr>
              <a:t/>
            </a:r>
            <a:br>
              <a:rPr lang="en-US" sz="7200" dirty="0" smtClean="0">
                <a:latin typeface="Jivetalk" pitchFamily="2" charset="0"/>
              </a:rPr>
            </a:br>
            <a:r>
              <a:rPr lang="en-US" sz="7200" dirty="0" err="1" smtClean="0">
                <a:latin typeface="Jivetalk" pitchFamily="2" charset="0"/>
              </a:rPr>
              <a:t>Enviro</a:t>
            </a:r>
            <a:r>
              <a:rPr lang="en-US" sz="7200" dirty="0" smtClean="0">
                <a:latin typeface="Jivetalk" pitchFamily="2" charset="0"/>
              </a:rPr>
              <a:t> </a:t>
            </a:r>
            <a:r>
              <a:rPr lang="en-US" sz="7200" dirty="0" err="1" smtClean="0">
                <a:latin typeface="Jivetalk" pitchFamily="2" charset="0"/>
              </a:rPr>
              <a:t>Chemsitry</a:t>
            </a:r>
            <a:r>
              <a:rPr lang="en-US" sz="7200" dirty="0" smtClean="0">
                <a:latin typeface="Jivetalk" pitchFamily="2" charset="0"/>
              </a:rPr>
              <a:t/>
            </a:r>
            <a:br>
              <a:rPr lang="en-US" sz="7200" dirty="0" smtClean="0">
                <a:latin typeface="Jivetalk" pitchFamily="2" charset="0"/>
              </a:rPr>
            </a:br>
            <a:r>
              <a:rPr lang="en-US" sz="7200" dirty="0" smtClean="0">
                <a:latin typeface="Jivetalk" pitchFamily="2" charset="0"/>
              </a:rPr>
              <a:t>Part 2 – Acid Deposition</a:t>
            </a:r>
            <a:endParaRPr lang="en-US" sz="7200" dirty="0" smtClean="0">
              <a:latin typeface="Jivetalk" pitchFamily="2" charset="0"/>
            </a:endParaRPr>
          </a:p>
        </p:txBody>
      </p:sp>
      <p:sp>
        <p:nvSpPr>
          <p:cNvPr id="614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6479" y="5229200"/>
            <a:ext cx="6400800" cy="2347907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Calibri" pitchFamily="34" charset="0"/>
              </a:rPr>
              <a:t>IB Chemistry</a:t>
            </a:r>
          </a:p>
          <a:p>
            <a:pPr eaLnBrk="1" hangingPunct="1"/>
            <a:r>
              <a:rPr lang="en-US" dirty="0" smtClean="0">
                <a:latin typeface="Calibri" pitchFamily="34" charset="0"/>
              </a:rPr>
              <a:t>Topic E </a:t>
            </a:r>
            <a:r>
              <a:rPr lang="en-US" dirty="0" smtClean="0">
                <a:latin typeface="Calibri" pitchFamily="34" charset="0"/>
              </a:rPr>
              <a:t>– </a:t>
            </a:r>
            <a:r>
              <a:rPr lang="en-US" dirty="0" err="1" smtClean="0">
                <a:latin typeface="Calibri" pitchFamily="34" charset="0"/>
              </a:rPr>
              <a:t>Enviro</a:t>
            </a:r>
            <a:r>
              <a:rPr lang="en-US" dirty="0" smtClean="0">
                <a:latin typeface="Calibri" pitchFamily="34" charset="0"/>
              </a:rPr>
              <a:t> </a:t>
            </a:r>
          </a:p>
          <a:p>
            <a:pPr eaLnBrk="1" hangingPunct="1"/>
            <a:r>
              <a:rPr lang="en-US" dirty="0" err="1" smtClean="0">
                <a:latin typeface="Calibri" pitchFamily="34" charset="0"/>
              </a:rPr>
              <a:t>Hodder</a:t>
            </a:r>
            <a:r>
              <a:rPr lang="en-US" dirty="0" smtClean="0">
                <a:latin typeface="Calibri" pitchFamily="34" charset="0"/>
              </a:rPr>
              <a:t> Ed - Talbot</a:t>
            </a:r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E2.2 – Impact(1): Lakes/Rivers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Below a pH of 5.5 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ome species of fish (salmon) are killed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lgae, zooplankton, which are food for larger organisms</a:t>
            </a:r>
          </a:p>
          <a:p>
            <a:pPr lvl="1"/>
            <a:r>
              <a:rPr lang="en-US" dirty="0" smtClean="0"/>
              <a:t>Prevents hatching of fish eggs</a:t>
            </a:r>
          </a:p>
          <a:p>
            <a:r>
              <a:rPr lang="en-US" dirty="0" smtClean="0"/>
              <a:t>Fish are also killed when aluminum, leached from the soil by acid rain, enters lakes and rivers. </a:t>
            </a:r>
          </a:p>
          <a:p>
            <a:r>
              <a:rPr lang="en-US" dirty="0" smtClean="0"/>
              <a:t>The function of fish gills is affected by Al, leaving the fish unable to extract oxygen from the water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5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E2.2 – Impact(2): Soil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pH of soil is a key factor which species of plants will grow</a:t>
            </a:r>
          </a:p>
          <a:p>
            <a:r>
              <a:rPr lang="en-US" dirty="0" smtClean="0"/>
              <a:t>Aluminum (naturally present in soil) forms insoluble hydroxide (Al(OH</a:t>
            </a:r>
            <a:r>
              <a:rPr lang="en-US" baseline="-25000" dirty="0" smtClean="0"/>
              <a:t>3</a:t>
            </a:r>
            <a:r>
              <a:rPr lang="en-US" dirty="0" smtClean="0"/>
              <a:t>) at high pH values.</a:t>
            </a:r>
          </a:p>
          <a:p>
            <a:r>
              <a:rPr lang="en-US" dirty="0" smtClean="0"/>
              <a:t>When pH falls due to acid rain, Al becomes soluble and is released into soil. </a:t>
            </a:r>
          </a:p>
          <a:p>
            <a:r>
              <a:rPr lang="en-US" dirty="0" smtClean="0"/>
              <a:t>Other ions (Mg, </a:t>
            </a:r>
            <a:r>
              <a:rPr lang="en-US" dirty="0" err="1" smtClean="0"/>
              <a:t>Ca</a:t>
            </a:r>
            <a:r>
              <a:rPr lang="en-US" dirty="0" smtClean="0"/>
              <a:t>, </a:t>
            </a:r>
            <a:r>
              <a:rPr lang="en-US" dirty="0" err="1" smtClean="0"/>
              <a:t>etc</a:t>
            </a:r>
            <a:r>
              <a:rPr lang="en-US" dirty="0" smtClean="0"/>
              <a:t>) which are essential for plant growth are washed away in the same fashion. 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2Al(OH)</a:t>
            </a:r>
            <a:r>
              <a:rPr lang="en-US" baseline="-25000" dirty="0" smtClean="0">
                <a:solidFill>
                  <a:srgbClr val="C00000"/>
                </a:solidFill>
              </a:rPr>
              <a:t>3</a:t>
            </a:r>
            <a:r>
              <a:rPr lang="en-US" dirty="0" smtClean="0">
                <a:solidFill>
                  <a:srgbClr val="C00000"/>
                </a:solidFill>
              </a:rPr>
              <a:t> + 2H</a:t>
            </a:r>
            <a:r>
              <a:rPr lang="en-US" baseline="-25000" dirty="0" smtClean="0">
                <a:solidFill>
                  <a:srgbClr val="C00000"/>
                </a:solidFill>
              </a:rPr>
              <a:t>2</a:t>
            </a:r>
            <a:r>
              <a:rPr lang="en-US" dirty="0" smtClean="0">
                <a:solidFill>
                  <a:srgbClr val="C00000"/>
                </a:solidFill>
              </a:rPr>
              <a:t>SO</a:t>
            </a:r>
            <a:r>
              <a:rPr lang="en-US" baseline="-25000" dirty="0" smtClean="0">
                <a:solidFill>
                  <a:srgbClr val="C00000"/>
                </a:solidFill>
              </a:rPr>
              <a:t>4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 Al</a:t>
            </a:r>
            <a:r>
              <a:rPr lang="en-US" baseline="-25000" dirty="0" smtClean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(SO</a:t>
            </a:r>
            <a:r>
              <a:rPr lang="en-US" baseline="-25000" dirty="0" smtClean="0">
                <a:solidFill>
                  <a:srgbClr val="C00000"/>
                </a:solidFill>
                <a:sym typeface="Wingdings" pitchFamily="2" charset="2"/>
              </a:rPr>
              <a:t>4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)</a:t>
            </a:r>
            <a:r>
              <a:rPr lang="en-US" baseline="-25000" dirty="0" smtClean="0">
                <a:solidFill>
                  <a:srgbClr val="C00000"/>
                </a:solidFill>
                <a:sym typeface="Wingdings" pitchFamily="2" charset="2"/>
              </a:rPr>
              <a:t>3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 + 3H</a:t>
            </a:r>
            <a:r>
              <a:rPr lang="en-US" baseline="-25000" dirty="0" smtClean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O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81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E2.2 – Impact(3): Plants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Beyond damaging soil, and lowering available nutrients, acid rain can also damage plants directly</a:t>
            </a:r>
          </a:p>
          <a:p>
            <a:r>
              <a:rPr lang="en-US" dirty="0" smtClean="0"/>
              <a:t>Acid deposition can damage leaf chlorophyll, turning leaves brown and reducing the photosynthetic ability of the plant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77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E2.2 – Impact(4): Buildings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Limestone and marble are forms of CaCO</a:t>
            </a:r>
            <a:r>
              <a:rPr lang="en-US" baseline="-25000" dirty="0" smtClean="0"/>
              <a:t>3</a:t>
            </a:r>
            <a:r>
              <a:rPr lang="en-US" dirty="0" smtClean="0"/>
              <a:t> which can be eroded by acid rain: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CaCO</a:t>
            </a:r>
            <a:r>
              <a:rPr lang="en-US" baseline="-25000" dirty="0" smtClean="0">
                <a:solidFill>
                  <a:srgbClr val="C00000"/>
                </a:solidFill>
              </a:rPr>
              <a:t>3</a:t>
            </a:r>
            <a:r>
              <a:rPr lang="en-US" dirty="0" smtClean="0">
                <a:solidFill>
                  <a:srgbClr val="C00000"/>
                </a:solidFill>
              </a:rPr>
              <a:t> + H</a:t>
            </a:r>
            <a:r>
              <a:rPr lang="en-US" baseline="-25000" dirty="0" smtClean="0">
                <a:solidFill>
                  <a:srgbClr val="C00000"/>
                </a:solidFill>
              </a:rPr>
              <a:t>2</a:t>
            </a:r>
            <a:r>
              <a:rPr lang="en-US" dirty="0" smtClean="0">
                <a:solidFill>
                  <a:srgbClr val="C00000"/>
                </a:solidFill>
              </a:rPr>
              <a:t>SO</a:t>
            </a:r>
            <a:r>
              <a:rPr lang="en-US" baseline="-25000" dirty="0" smtClean="0">
                <a:solidFill>
                  <a:srgbClr val="C00000"/>
                </a:solidFill>
              </a:rPr>
              <a:t>4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 CaSO</a:t>
            </a:r>
            <a:r>
              <a:rPr lang="en-US" baseline="-25000" dirty="0" smtClean="0">
                <a:solidFill>
                  <a:srgbClr val="C00000"/>
                </a:solidFill>
                <a:sym typeface="Wingdings" pitchFamily="2" charset="2"/>
              </a:rPr>
              <a:t>4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 + </a:t>
            </a:r>
            <a:r>
              <a:rPr lang="en-US" dirty="0" smtClean="0">
                <a:solidFill>
                  <a:srgbClr val="C00000"/>
                </a:solidFill>
              </a:rPr>
              <a:t> H</a:t>
            </a:r>
            <a:r>
              <a:rPr lang="en-US" baseline="-25000" dirty="0" smtClean="0">
                <a:solidFill>
                  <a:srgbClr val="C00000"/>
                </a:solidFill>
              </a:rPr>
              <a:t>2</a:t>
            </a:r>
            <a:r>
              <a:rPr lang="en-US" dirty="0" smtClean="0">
                <a:solidFill>
                  <a:srgbClr val="C00000"/>
                </a:solidFill>
              </a:rPr>
              <a:t>O + CO</a:t>
            </a:r>
            <a:r>
              <a:rPr lang="en-US" baseline="-25000" dirty="0" smtClean="0">
                <a:solidFill>
                  <a:srgbClr val="C00000"/>
                </a:solidFill>
              </a:rPr>
              <a:t>2</a:t>
            </a:r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/>
              <a:t>Metallic structures (mainly steel, Fe, Al) are readily attacked. The sulfur dioxide gas may attack directly as follows: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Fe + SO</a:t>
            </a:r>
            <a:r>
              <a:rPr lang="en-US" baseline="-25000" dirty="0" smtClean="0">
                <a:solidFill>
                  <a:srgbClr val="C00000"/>
                </a:solidFill>
              </a:rPr>
              <a:t>2</a:t>
            </a:r>
            <a:r>
              <a:rPr lang="en-US" dirty="0" smtClean="0">
                <a:solidFill>
                  <a:srgbClr val="C00000"/>
                </a:solidFill>
              </a:rPr>
              <a:t> + O</a:t>
            </a:r>
            <a:r>
              <a:rPr lang="en-US" baseline="-25000" dirty="0" smtClean="0">
                <a:solidFill>
                  <a:srgbClr val="C00000"/>
                </a:solidFill>
              </a:rPr>
              <a:t>2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 FeSO</a:t>
            </a:r>
            <a:r>
              <a:rPr lang="en-US" baseline="-25000" dirty="0" smtClean="0">
                <a:solidFill>
                  <a:srgbClr val="C00000"/>
                </a:solidFill>
                <a:sym typeface="Wingdings" pitchFamily="2" charset="2"/>
              </a:rPr>
              <a:t>4</a:t>
            </a:r>
            <a:endParaRPr lang="en-US" dirty="0" smtClean="0">
              <a:solidFill>
                <a:srgbClr val="C00000"/>
              </a:solidFill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Sulfuric acid may attack Fe as well: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Fe + H</a:t>
            </a:r>
            <a:r>
              <a:rPr lang="en-US" baseline="-25000" dirty="0" smtClean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SO</a:t>
            </a:r>
            <a:r>
              <a:rPr lang="en-US" baseline="-25000" dirty="0" smtClean="0">
                <a:solidFill>
                  <a:srgbClr val="C00000"/>
                </a:solidFill>
                <a:sym typeface="Wingdings" pitchFamily="2" charset="2"/>
              </a:rPr>
              <a:t>4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  FeSO</a:t>
            </a:r>
            <a:r>
              <a:rPr lang="en-US" baseline="-25000" dirty="0" smtClean="0">
                <a:solidFill>
                  <a:srgbClr val="C00000"/>
                </a:solidFill>
                <a:sym typeface="Wingdings" pitchFamily="2" charset="2"/>
              </a:rPr>
              <a:t>4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 + H</a:t>
            </a:r>
            <a:r>
              <a:rPr lang="en-US" baseline="-25000" dirty="0" smtClean="0">
                <a:solidFill>
                  <a:srgbClr val="C00000"/>
                </a:solidFill>
                <a:sym typeface="Wingdings" pitchFamily="2" charset="2"/>
              </a:rPr>
              <a:t>2</a:t>
            </a:r>
            <a:endParaRPr lang="en-US" dirty="0" smtClean="0">
              <a:solidFill>
                <a:srgbClr val="C00000"/>
              </a:solidFill>
              <a:sym typeface="Wingdings" pitchFamily="2" charset="2"/>
            </a:endParaRPr>
          </a:p>
          <a:p>
            <a:pPr lvl="1"/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Fe + 2H</a:t>
            </a:r>
            <a:r>
              <a:rPr lang="en-US" baseline="30000" dirty="0" smtClean="0">
                <a:solidFill>
                  <a:srgbClr val="C00000"/>
                </a:solidFill>
                <a:sym typeface="Wingdings" pitchFamily="2" charset="2"/>
              </a:rPr>
              <a:t>+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  Fe</a:t>
            </a:r>
            <a:r>
              <a:rPr lang="en-US" baseline="30000" dirty="0" smtClean="0">
                <a:solidFill>
                  <a:srgbClr val="C00000"/>
                </a:solidFill>
                <a:sym typeface="Wingdings" pitchFamily="2" charset="2"/>
              </a:rPr>
              <a:t>2+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 + H</a:t>
            </a:r>
            <a:r>
              <a:rPr lang="en-US" baseline="-25000" dirty="0" smtClean="0">
                <a:solidFill>
                  <a:srgbClr val="C00000"/>
                </a:solidFill>
                <a:sym typeface="Wingdings" pitchFamily="2" charset="2"/>
              </a:rPr>
              <a:t>2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01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E2.2 – Counteract Acid Dep.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Limit (lower) the amount of acidic substances released to the atmosphere</a:t>
            </a:r>
          </a:p>
          <a:p>
            <a:pPr lvl="1"/>
            <a:r>
              <a:rPr lang="en-US" dirty="0" err="1" smtClean="0"/>
              <a:t>NO</a:t>
            </a:r>
            <a:r>
              <a:rPr lang="en-US" baseline="-25000" dirty="0" err="1" smtClean="0"/>
              <a:t>x</a:t>
            </a:r>
            <a:r>
              <a:rPr lang="en-US" dirty="0" smtClean="0"/>
              <a:t> are removed from vehicle emissions with a catalytic converter</a:t>
            </a:r>
          </a:p>
          <a:p>
            <a:pPr lvl="1"/>
            <a:r>
              <a:rPr lang="en-US" dirty="0" smtClean="0"/>
              <a:t>SO</a:t>
            </a:r>
            <a:r>
              <a:rPr lang="en-US" baseline="-25000" dirty="0" smtClean="0"/>
              <a:t>2</a:t>
            </a:r>
            <a:r>
              <a:rPr lang="en-US" dirty="0" smtClean="0"/>
              <a:t> emissions from coal power plants can be decreased in several ways (scrubbers,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r>
              <a:rPr lang="en-US" dirty="0" smtClean="0"/>
              <a:t>Addition of compounds that will aid in neutralizing acidic effects</a:t>
            </a:r>
          </a:p>
          <a:p>
            <a:pPr lvl="1"/>
            <a:r>
              <a:rPr lang="en-US" dirty="0" smtClean="0"/>
              <a:t>Addition of limestone (CaCO</a:t>
            </a:r>
            <a:r>
              <a:rPr lang="en-US" baseline="-25000" dirty="0" smtClean="0"/>
              <a:t>3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Addition of calcium hydroxide (</a:t>
            </a:r>
            <a:r>
              <a:rPr lang="en-US" dirty="0" err="1" smtClean="0"/>
              <a:t>Ca</a:t>
            </a:r>
            <a:r>
              <a:rPr lang="en-US" dirty="0" smtClean="0"/>
              <a:t>(OH)</a:t>
            </a:r>
            <a:r>
              <a:rPr lang="en-US" baseline="-25000" dirty="0" smtClean="0"/>
              <a:t>2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85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E2 Acid deposition - 1.5 </a:t>
            </a:r>
            <a:r>
              <a:rPr lang="en-US" b="1" dirty="0" smtClean="0"/>
              <a:t>hours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E.2.1 </a:t>
            </a:r>
            <a:r>
              <a:rPr lang="en-US" sz="2400" dirty="0"/>
              <a:t>State what is meant by the term acid deposition and outline its origins. (1) </a:t>
            </a:r>
          </a:p>
          <a:p>
            <a:r>
              <a:rPr lang="en-US" sz="2400" dirty="0"/>
              <a:t>E.2.2 Discuss the environmental effects of acid deposition and possible methods to counteract them. (3)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E2.1 – What is Acid Deposition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E.2.1 State what is meant by the term acid deposition and outline its origins. (1) </a:t>
            </a:r>
            <a:endParaRPr lang="en-US" dirty="0" smtClean="0"/>
          </a:p>
          <a:p>
            <a:r>
              <a:rPr lang="en-US" b="1" dirty="0" smtClean="0"/>
              <a:t>Acid Deposition</a:t>
            </a:r>
            <a:r>
              <a:rPr lang="en-US" dirty="0" smtClean="0"/>
              <a:t> refers to the process by which acidic particles leave the atmosphere. The most well known example is </a:t>
            </a:r>
            <a:r>
              <a:rPr lang="en-US" b="1" dirty="0" smtClean="0"/>
              <a:t>acid rain</a:t>
            </a:r>
            <a:endParaRPr lang="en-US" dirty="0" smtClean="0"/>
          </a:p>
          <a:p>
            <a:pPr lvl="1"/>
            <a:r>
              <a:rPr lang="en-US" dirty="0" smtClean="0"/>
              <a:t>but acidic substances may also be removed by snow and fog, as well as by dry processes involving gases and solid particles. </a:t>
            </a:r>
          </a:p>
          <a:p>
            <a:pPr lvl="1"/>
            <a:r>
              <a:rPr lang="en-US" dirty="0" smtClean="0"/>
              <a:t>Production of SO</a:t>
            </a:r>
            <a:r>
              <a:rPr lang="en-US" baseline="-25000" dirty="0" smtClean="0"/>
              <a:t>2</a:t>
            </a:r>
            <a:r>
              <a:rPr lang="en-US" dirty="0" smtClean="0"/>
              <a:t> (as discussed in Part 01) aids in this process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334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E2.1 – Carbonic Acid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Natural rain water is </a:t>
            </a:r>
            <a:r>
              <a:rPr lang="en-US" b="1" dirty="0" smtClean="0"/>
              <a:t>acidic</a:t>
            </a:r>
            <a:r>
              <a:rPr lang="en-US" dirty="0" smtClean="0"/>
              <a:t>, with a pH around </a:t>
            </a:r>
            <a:r>
              <a:rPr lang="en-US" b="1" dirty="0" smtClean="0"/>
              <a:t>5.6</a:t>
            </a:r>
          </a:p>
          <a:p>
            <a:r>
              <a:rPr lang="en-US" dirty="0" smtClean="0"/>
              <a:t>The acidity of rain is a result of </a:t>
            </a:r>
            <a:r>
              <a:rPr lang="en-US" b="1" dirty="0" smtClean="0"/>
              <a:t>CO</a:t>
            </a:r>
            <a:r>
              <a:rPr lang="en-US" b="1" baseline="-25000" dirty="0" smtClean="0"/>
              <a:t>2</a:t>
            </a:r>
            <a:r>
              <a:rPr lang="en-US" dirty="0" smtClean="0"/>
              <a:t> naturally present in the atmosphere</a:t>
            </a:r>
          </a:p>
          <a:p>
            <a:r>
              <a:rPr lang="en-US" dirty="0" smtClean="0"/>
              <a:t>When CO</a:t>
            </a:r>
            <a:r>
              <a:rPr lang="en-US" baseline="-25000" dirty="0" smtClean="0"/>
              <a:t>2</a:t>
            </a:r>
            <a:r>
              <a:rPr lang="en-US" dirty="0" smtClean="0"/>
              <a:t> is dissolved in water it’s referred to as </a:t>
            </a:r>
            <a:r>
              <a:rPr lang="en-US" b="1" dirty="0" smtClean="0"/>
              <a:t>carbonic acid (H</a:t>
            </a:r>
            <a:r>
              <a:rPr lang="en-US" b="1" baseline="-25000" dirty="0" smtClean="0"/>
              <a:t>2</a:t>
            </a:r>
            <a:r>
              <a:rPr lang="en-US" b="1" dirty="0" smtClean="0"/>
              <a:t>CO</a:t>
            </a:r>
            <a:r>
              <a:rPr lang="en-US" b="1" baseline="-25000" dirty="0" smtClean="0"/>
              <a:t>3</a:t>
            </a:r>
            <a:r>
              <a:rPr lang="en-US" b="1" dirty="0" smtClean="0"/>
              <a:t>) </a:t>
            </a:r>
            <a:r>
              <a:rPr lang="en-US" dirty="0" smtClean="0"/>
              <a:t>but only a very small amount actually exists as a solution</a:t>
            </a:r>
          </a:p>
          <a:p>
            <a:pPr lvl="2"/>
            <a:r>
              <a:rPr lang="en-US" sz="2800" dirty="0" smtClean="0">
                <a:solidFill>
                  <a:srgbClr val="C00000"/>
                </a:solidFill>
              </a:rPr>
              <a:t>H</a:t>
            </a:r>
            <a:r>
              <a:rPr lang="en-US" sz="2800" baseline="-25000" dirty="0" smtClean="0">
                <a:solidFill>
                  <a:srgbClr val="C00000"/>
                </a:solidFill>
              </a:rPr>
              <a:t>2</a:t>
            </a:r>
            <a:r>
              <a:rPr lang="en-US" sz="2800" dirty="0" smtClean="0">
                <a:solidFill>
                  <a:srgbClr val="C00000"/>
                </a:solidFill>
              </a:rPr>
              <a:t>O + CO</a:t>
            </a:r>
            <a:r>
              <a:rPr lang="en-US" sz="2800" baseline="-25000" dirty="0" smtClean="0">
                <a:solidFill>
                  <a:srgbClr val="C00000"/>
                </a:solidFill>
              </a:rPr>
              <a:t>2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en-US" sz="2800" dirty="0" smtClean="0">
                <a:solidFill>
                  <a:srgbClr val="C00000"/>
                </a:solidFill>
                <a:sym typeface="Wingdings" pitchFamily="2" charset="2"/>
              </a:rPr>
              <a:t> H</a:t>
            </a:r>
            <a:r>
              <a:rPr lang="en-US" sz="2800" baseline="-25000" dirty="0" smtClean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en-US" sz="2800" dirty="0" smtClean="0">
                <a:solidFill>
                  <a:srgbClr val="C00000"/>
                </a:solidFill>
                <a:sym typeface="Wingdings" pitchFamily="2" charset="2"/>
              </a:rPr>
              <a:t>CO</a:t>
            </a:r>
            <a:r>
              <a:rPr lang="en-US" sz="2800" baseline="-25000" dirty="0" smtClean="0">
                <a:solidFill>
                  <a:srgbClr val="C00000"/>
                </a:solidFill>
                <a:sym typeface="Wingdings" pitchFamily="2" charset="2"/>
              </a:rPr>
              <a:t>3</a:t>
            </a:r>
            <a:endParaRPr lang="en-US" sz="2800" dirty="0" smtClean="0">
              <a:solidFill>
                <a:srgbClr val="C00000"/>
              </a:solidFill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Carbonic acid molecules immediately dissociate in water to form </a:t>
            </a:r>
            <a:r>
              <a:rPr lang="en-US" b="1" dirty="0" err="1" smtClean="0">
                <a:sym typeface="Wingdings" pitchFamily="2" charset="2"/>
              </a:rPr>
              <a:t>hydrogencarbonate</a:t>
            </a:r>
            <a:r>
              <a:rPr lang="en-US" b="1" dirty="0" smtClean="0">
                <a:sym typeface="Wingdings" pitchFamily="2" charset="2"/>
              </a:rPr>
              <a:t> ions, HCO</a:t>
            </a:r>
            <a:r>
              <a:rPr lang="en-US" b="1" baseline="-25000" dirty="0" smtClean="0">
                <a:sym typeface="Wingdings" pitchFamily="2" charset="2"/>
              </a:rPr>
              <a:t>3</a:t>
            </a:r>
            <a:r>
              <a:rPr lang="en-US" b="1" baseline="30000" dirty="0" smtClean="0">
                <a:sym typeface="Wingdings" pitchFamily="2" charset="2"/>
              </a:rPr>
              <a:t>-</a:t>
            </a:r>
            <a:r>
              <a:rPr lang="en-US" dirty="0" smtClean="0">
                <a:sym typeface="Wingdings" pitchFamily="2" charset="2"/>
              </a:rPr>
              <a:t>, and </a:t>
            </a:r>
            <a:r>
              <a:rPr lang="en-US" b="1" dirty="0" smtClean="0">
                <a:sym typeface="Wingdings" pitchFamily="2" charset="2"/>
              </a:rPr>
              <a:t>hydronium ions, H</a:t>
            </a:r>
            <a:r>
              <a:rPr lang="en-US" b="1" baseline="-25000" dirty="0" smtClean="0">
                <a:sym typeface="Wingdings" pitchFamily="2" charset="2"/>
              </a:rPr>
              <a:t>3</a:t>
            </a:r>
            <a:r>
              <a:rPr lang="en-US" b="1" dirty="0" smtClean="0">
                <a:sym typeface="Wingdings" pitchFamily="2" charset="2"/>
              </a:rPr>
              <a:t>O</a:t>
            </a:r>
            <a:r>
              <a:rPr lang="en-US" b="1" baseline="30000" dirty="0" smtClean="0">
                <a:sym typeface="Wingdings" pitchFamily="2" charset="2"/>
              </a:rPr>
              <a:t>+</a:t>
            </a:r>
            <a:endParaRPr lang="en-US" b="1" dirty="0" smtClean="0">
              <a:sym typeface="Wingdings" pitchFamily="2" charset="2"/>
            </a:endParaRPr>
          </a:p>
          <a:p>
            <a:pPr lvl="2"/>
            <a:r>
              <a:rPr lang="en-US" sz="2800" dirty="0" smtClean="0">
                <a:solidFill>
                  <a:srgbClr val="C00000"/>
                </a:solidFill>
                <a:sym typeface="Wingdings" pitchFamily="2" charset="2"/>
              </a:rPr>
              <a:t>H</a:t>
            </a:r>
            <a:r>
              <a:rPr lang="en-US" sz="2800" baseline="-25000" dirty="0" smtClean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en-US" sz="2800" dirty="0" smtClean="0">
                <a:solidFill>
                  <a:srgbClr val="C00000"/>
                </a:solidFill>
                <a:sym typeface="Wingdings" pitchFamily="2" charset="2"/>
              </a:rPr>
              <a:t>CO</a:t>
            </a:r>
            <a:r>
              <a:rPr lang="en-US" sz="2800" baseline="-25000" dirty="0" smtClean="0">
                <a:solidFill>
                  <a:srgbClr val="C00000"/>
                </a:solidFill>
                <a:sym typeface="Wingdings" pitchFamily="2" charset="2"/>
              </a:rPr>
              <a:t>3</a:t>
            </a:r>
            <a:r>
              <a:rPr lang="en-US" sz="2800" dirty="0" smtClean="0">
                <a:solidFill>
                  <a:srgbClr val="C00000"/>
                </a:solidFill>
                <a:sym typeface="Wingdings" pitchFamily="2" charset="2"/>
              </a:rPr>
              <a:t> + H</a:t>
            </a:r>
            <a:r>
              <a:rPr lang="en-US" sz="2800" baseline="-25000" dirty="0" smtClean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en-US" sz="2800" dirty="0" smtClean="0">
                <a:solidFill>
                  <a:srgbClr val="C00000"/>
                </a:solidFill>
                <a:sym typeface="Wingdings" pitchFamily="2" charset="2"/>
              </a:rPr>
              <a:t>O  HCO</a:t>
            </a:r>
            <a:r>
              <a:rPr lang="en-US" sz="2800" baseline="-25000" dirty="0" smtClean="0">
                <a:solidFill>
                  <a:srgbClr val="C00000"/>
                </a:solidFill>
                <a:sym typeface="Wingdings" pitchFamily="2" charset="2"/>
              </a:rPr>
              <a:t>3</a:t>
            </a:r>
            <a:r>
              <a:rPr lang="en-US" sz="2800" baseline="30000" dirty="0" smtClean="0">
                <a:solidFill>
                  <a:srgbClr val="C00000"/>
                </a:solidFill>
                <a:sym typeface="Wingdings" pitchFamily="2" charset="2"/>
              </a:rPr>
              <a:t>-</a:t>
            </a:r>
            <a:r>
              <a:rPr lang="en-US" sz="2800" dirty="0" smtClean="0">
                <a:solidFill>
                  <a:srgbClr val="C00000"/>
                </a:solidFill>
                <a:sym typeface="Wingdings" pitchFamily="2" charset="2"/>
              </a:rPr>
              <a:t> + H</a:t>
            </a:r>
            <a:r>
              <a:rPr lang="en-US" sz="2800" baseline="-25000" dirty="0" smtClean="0">
                <a:solidFill>
                  <a:srgbClr val="C00000"/>
                </a:solidFill>
                <a:sym typeface="Wingdings" pitchFamily="2" charset="2"/>
              </a:rPr>
              <a:t>3</a:t>
            </a:r>
            <a:r>
              <a:rPr lang="en-US" sz="2800" dirty="0" smtClean="0">
                <a:solidFill>
                  <a:srgbClr val="C00000"/>
                </a:solidFill>
                <a:sym typeface="Wingdings" pitchFamily="2" charset="2"/>
              </a:rPr>
              <a:t>O</a:t>
            </a:r>
            <a:r>
              <a:rPr lang="en-US" sz="2800" baseline="30000" dirty="0" smtClean="0">
                <a:solidFill>
                  <a:srgbClr val="C00000"/>
                </a:solidFill>
                <a:sym typeface="Wingdings" pitchFamily="2" charset="2"/>
              </a:rPr>
              <a:t>+</a:t>
            </a:r>
            <a:endParaRPr lang="en-US" sz="28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92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E2.1 – Wet Deposition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most important sources of acid rain are the sulfur oxides produced in power stations</a:t>
            </a:r>
          </a:p>
          <a:p>
            <a:r>
              <a:rPr lang="en-US" dirty="0" smtClean="0"/>
              <a:t>When sulfur oxides dissolve and react in rain water, solutions of sulfuric acids are formed (as discussed in E.1)</a:t>
            </a:r>
          </a:p>
          <a:p>
            <a:pPr lvl="1"/>
            <a:r>
              <a:rPr lang="en-US" dirty="0">
                <a:solidFill>
                  <a:srgbClr val="C00000"/>
                </a:solidFill>
                <a:sym typeface="Wingdings" pitchFamily="2" charset="2"/>
              </a:rPr>
              <a:t>SO</a:t>
            </a:r>
            <a:r>
              <a:rPr lang="en-US" baseline="-25000" dirty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en-US" dirty="0">
                <a:solidFill>
                  <a:srgbClr val="C00000"/>
                </a:solidFill>
                <a:sym typeface="Wingdings" pitchFamily="2" charset="2"/>
              </a:rPr>
              <a:t> + H</a:t>
            </a:r>
            <a:r>
              <a:rPr lang="en-US" baseline="-25000" dirty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en-US" dirty="0">
                <a:solidFill>
                  <a:srgbClr val="C00000"/>
                </a:solidFill>
                <a:sym typeface="Wingdings" pitchFamily="2" charset="2"/>
              </a:rPr>
              <a:t>O  H</a:t>
            </a:r>
            <a:r>
              <a:rPr lang="en-US" baseline="-25000" dirty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en-US" dirty="0">
                <a:solidFill>
                  <a:srgbClr val="C00000"/>
                </a:solidFill>
                <a:sym typeface="Wingdings" pitchFamily="2" charset="2"/>
              </a:rPr>
              <a:t>SO</a:t>
            </a:r>
            <a:r>
              <a:rPr lang="en-US" baseline="-25000" dirty="0">
                <a:solidFill>
                  <a:srgbClr val="C00000"/>
                </a:solidFill>
                <a:sym typeface="Wingdings" pitchFamily="2" charset="2"/>
              </a:rPr>
              <a:t>3</a:t>
            </a:r>
            <a:endParaRPr lang="en-US" dirty="0">
              <a:solidFill>
                <a:srgbClr val="C00000"/>
              </a:solidFill>
              <a:sym typeface="Wingdings" pitchFamily="2" charset="2"/>
            </a:endParaRPr>
          </a:p>
          <a:p>
            <a:pPr lvl="1"/>
            <a:r>
              <a:rPr lang="en-US" dirty="0">
                <a:solidFill>
                  <a:srgbClr val="C00000"/>
                </a:solidFill>
                <a:sym typeface="Wingdings" pitchFamily="2" charset="2"/>
              </a:rPr>
              <a:t>SO</a:t>
            </a:r>
            <a:r>
              <a:rPr lang="en-US" baseline="-25000" dirty="0">
                <a:solidFill>
                  <a:srgbClr val="C00000"/>
                </a:solidFill>
                <a:sym typeface="Wingdings" pitchFamily="2" charset="2"/>
              </a:rPr>
              <a:t>3</a:t>
            </a:r>
            <a:r>
              <a:rPr lang="en-US" dirty="0">
                <a:solidFill>
                  <a:srgbClr val="C00000"/>
                </a:solidFill>
                <a:sym typeface="Wingdings" pitchFamily="2" charset="2"/>
              </a:rPr>
              <a:t> + H</a:t>
            </a:r>
            <a:r>
              <a:rPr lang="en-US" baseline="-25000" dirty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en-US" dirty="0">
                <a:solidFill>
                  <a:srgbClr val="C00000"/>
                </a:solidFill>
                <a:sym typeface="Wingdings" pitchFamily="2" charset="2"/>
              </a:rPr>
              <a:t>O  H</a:t>
            </a:r>
            <a:r>
              <a:rPr lang="en-US" baseline="-25000" dirty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en-US" dirty="0">
                <a:solidFill>
                  <a:srgbClr val="C00000"/>
                </a:solidFill>
                <a:sym typeface="Wingdings" pitchFamily="2" charset="2"/>
              </a:rPr>
              <a:t>SO</a:t>
            </a:r>
            <a:r>
              <a:rPr lang="en-US" baseline="-25000" dirty="0">
                <a:solidFill>
                  <a:srgbClr val="C00000"/>
                </a:solidFill>
                <a:sym typeface="Wingdings" pitchFamily="2" charset="2"/>
              </a:rPr>
              <a:t>4</a:t>
            </a:r>
            <a:endParaRPr lang="en-US" dirty="0">
              <a:solidFill>
                <a:srgbClr val="C00000"/>
              </a:solidFill>
            </a:endParaRPr>
          </a:p>
          <a:p>
            <a:pPr lvl="1"/>
            <a:r>
              <a:rPr lang="en-US" dirty="0" smtClean="0"/>
              <a:t>Another route to sulfuric acid is a gas-phase reaction of a sulfur dioxide molecule with a hydroxyl radical, OH</a:t>
            </a:r>
            <a:r>
              <a:rPr lang="en-US" dirty="0" smtClean="0">
                <a:latin typeface="Cambria"/>
              </a:rPr>
              <a:t>•</a:t>
            </a:r>
            <a:r>
              <a:rPr lang="en-US" dirty="0" smtClean="0"/>
              <a:t>, to give sulfuric acid</a:t>
            </a:r>
          </a:p>
          <a:p>
            <a:pPr lvl="2"/>
            <a:r>
              <a:rPr lang="en-US" sz="2800" dirty="0" smtClean="0">
                <a:solidFill>
                  <a:srgbClr val="C00000"/>
                </a:solidFill>
              </a:rPr>
              <a:t>SO</a:t>
            </a:r>
            <a:r>
              <a:rPr lang="en-US" sz="2800" baseline="-25000" dirty="0" smtClean="0">
                <a:solidFill>
                  <a:srgbClr val="C00000"/>
                </a:solidFill>
              </a:rPr>
              <a:t>2</a:t>
            </a:r>
            <a:r>
              <a:rPr lang="en-US" sz="2800" dirty="0" smtClean="0">
                <a:solidFill>
                  <a:srgbClr val="C00000"/>
                </a:solidFill>
              </a:rPr>
              <a:t> + </a:t>
            </a:r>
            <a:r>
              <a:rPr lang="en-US" sz="2800" dirty="0">
                <a:solidFill>
                  <a:srgbClr val="C00000"/>
                </a:solidFill>
              </a:rPr>
              <a:t>OH</a:t>
            </a:r>
            <a:r>
              <a:rPr lang="en-US" sz="2800" dirty="0" smtClean="0">
                <a:solidFill>
                  <a:srgbClr val="C00000"/>
                </a:solidFill>
              </a:rPr>
              <a:t>• </a:t>
            </a:r>
            <a:r>
              <a:rPr lang="en-US" sz="2800" dirty="0" smtClean="0">
                <a:solidFill>
                  <a:srgbClr val="C00000"/>
                </a:solidFill>
                <a:sym typeface="Wingdings" pitchFamily="2" charset="2"/>
              </a:rPr>
              <a:t> HSO</a:t>
            </a:r>
            <a:r>
              <a:rPr lang="en-US" sz="2800" baseline="-25000" dirty="0" smtClean="0">
                <a:solidFill>
                  <a:srgbClr val="C00000"/>
                </a:solidFill>
                <a:sym typeface="Wingdings" pitchFamily="2" charset="2"/>
              </a:rPr>
              <a:t>3</a:t>
            </a:r>
            <a:r>
              <a:rPr lang="en-US" sz="2800" dirty="0" smtClean="0">
                <a:solidFill>
                  <a:srgbClr val="C00000"/>
                </a:solidFill>
              </a:rPr>
              <a:t>• + </a:t>
            </a:r>
            <a:r>
              <a:rPr lang="en-US" sz="2800" dirty="0">
                <a:solidFill>
                  <a:srgbClr val="C00000"/>
                </a:solidFill>
              </a:rPr>
              <a:t>• </a:t>
            </a:r>
            <a:r>
              <a:rPr lang="en-US" sz="2800" dirty="0" smtClean="0">
                <a:solidFill>
                  <a:srgbClr val="C00000"/>
                </a:solidFill>
              </a:rPr>
              <a:t>OH </a:t>
            </a:r>
            <a:r>
              <a:rPr lang="en-US" sz="2800" dirty="0" smtClean="0">
                <a:solidFill>
                  <a:srgbClr val="C00000"/>
                </a:solidFill>
                <a:sym typeface="Wingdings" pitchFamily="2" charset="2"/>
              </a:rPr>
              <a:t> H</a:t>
            </a:r>
            <a:r>
              <a:rPr lang="en-US" sz="2800" baseline="-25000" dirty="0" smtClean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en-US" sz="2800" dirty="0" smtClean="0">
                <a:solidFill>
                  <a:srgbClr val="C00000"/>
                </a:solidFill>
                <a:sym typeface="Wingdings" pitchFamily="2" charset="2"/>
              </a:rPr>
              <a:t>SO</a:t>
            </a:r>
            <a:r>
              <a:rPr lang="en-US" sz="2800" baseline="-25000" dirty="0" smtClean="0">
                <a:solidFill>
                  <a:srgbClr val="C00000"/>
                </a:solidFill>
                <a:sym typeface="Wingdings" pitchFamily="2" charset="2"/>
              </a:rPr>
              <a:t>4</a:t>
            </a:r>
            <a:endParaRPr lang="en-US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94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E2.1 – Wet Deposition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Nitrogen Oxides also contribute to acid rain. Formed in vehicle engines: 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HO• + NO• + M 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 HNO</a:t>
            </a:r>
            <a:r>
              <a:rPr lang="en-US" baseline="-25000" dirty="0" smtClean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 + M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M represents the ‘third body’ which is an inert molecule which absorbs some of the excess energy of the reaction (in the atmosphere M is generally N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). </a:t>
            </a:r>
          </a:p>
          <a:p>
            <a:r>
              <a:rPr lang="en-US" dirty="0" smtClean="0">
                <a:sym typeface="Wingdings" pitchFamily="2" charset="2"/>
              </a:rPr>
              <a:t>NO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is formed by the oxidation of NO in the atmosphere and reacts with </a:t>
            </a:r>
            <a:r>
              <a:rPr lang="en-US" dirty="0"/>
              <a:t>HO</a:t>
            </a:r>
            <a:r>
              <a:rPr lang="en-US" dirty="0" smtClean="0"/>
              <a:t>•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HO</a:t>
            </a:r>
            <a:r>
              <a:rPr lang="en-US" dirty="0" smtClean="0">
                <a:solidFill>
                  <a:srgbClr val="C00000"/>
                </a:solidFill>
              </a:rPr>
              <a:t>• + </a:t>
            </a:r>
            <a:r>
              <a:rPr lang="en-US" dirty="0">
                <a:solidFill>
                  <a:srgbClr val="C00000"/>
                </a:solidFill>
              </a:rPr>
              <a:t>• </a:t>
            </a:r>
            <a:r>
              <a:rPr lang="en-US" dirty="0" smtClean="0">
                <a:solidFill>
                  <a:srgbClr val="C00000"/>
                </a:solidFill>
              </a:rPr>
              <a:t>NO</a:t>
            </a:r>
            <a:r>
              <a:rPr lang="en-US" baseline="-25000" dirty="0" smtClean="0">
                <a:solidFill>
                  <a:srgbClr val="C00000"/>
                </a:solidFill>
              </a:rPr>
              <a:t>2</a:t>
            </a:r>
            <a:r>
              <a:rPr lang="en-US" dirty="0" smtClean="0">
                <a:solidFill>
                  <a:srgbClr val="C00000"/>
                </a:solidFill>
              </a:rPr>
              <a:t> + M 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 HNO</a:t>
            </a:r>
            <a:r>
              <a:rPr lang="en-US" baseline="-25000" dirty="0" smtClean="0">
                <a:solidFill>
                  <a:srgbClr val="C00000"/>
                </a:solidFill>
                <a:sym typeface="Wingdings" pitchFamily="2" charset="2"/>
              </a:rPr>
              <a:t>3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 + M</a:t>
            </a:r>
          </a:p>
        </p:txBody>
      </p:sp>
    </p:spTree>
    <p:extLst>
      <p:ext uri="{BB962C8B-B14F-4D97-AF65-F5344CB8AC3E}">
        <p14:creationId xmlns:p14="http://schemas.microsoft.com/office/powerpoint/2010/main" val="53898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E2.1 – Wet Deposition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acids may be deposited in places other than water, such as snow and fog. </a:t>
            </a:r>
          </a:p>
          <a:p>
            <a:r>
              <a:rPr lang="en-US" dirty="0" smtClean="0"/>
              <a:t>Fog is a particular problem for high-altitude forests</a:t>
            </a:r>
          </a:p>
          <a:p>
            <a:r>
              <a:rPr lang="en-US" dirty="0" smtClean="0"/>
              <a:t>The lower temperature at high altitudes causes water vapor to condense out of the atmosphere, forming a moist ‘blanket’ of acidic fog which surrounds trees.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72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E2.1 – Dry Deposition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Dry deposition</a:t>
            </a:r>
            <a:r>
              <a:rPr lang="en-US" dirty="0" smtClean="0"/>
              <a:t> refers to acidic substances such as gases and particulates leaving the atmosphere in the absence of precipitation (without rain or fog)</a:t>
            </a:r>
          </a:p>
          <a:p>
            <a:r>
              <a:rPr lang="en-US" dirty="0" smtClean="0"/>
              <a:t>Heavy particulate particles may settle out of the atmosphere under gravity. </a:t>
            </a:r>
          </a:p>
          <a:p>
            <a:r>
              <a:rPr lang="en-US" dirty="0" smtClean="0"/>
              <a:t>Acidic gases such as sulfur dioxide may have directly harmful effects on the environment without first being dissolved in rain water.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16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86800" cy="838200"/>
          </a:xfrm>
        </p:spPr>
        <p:txBody>
          <a:bodyPr/>
          <a:lstStyle/>
          <a:p>
            <a:r>
              <a:rPr lang="en-US" dirty="0" smtClean="0"/>
              <a:t>E2.2 – Environmental 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911" y="980728"/>
            <a:ext cx="8839200" cy="4495800"/>
          </a:xfrm>
        </p:spPr>
        <p:txBody>
          <a:bodyPr/>
          <a:lstStyle/>
          <a:p>
            <a:r>
              <a:rPr lang="en-US" dirty="0"/>
              <a:t>E.2.2 Discuss the environmental effects of acid deposition and possible methods to counteract them. (3</a:t>
            </a:r>
            <a:r>
              <a:rPr lang="en-US" dirty="0" smtClean="0"/>
              <a:t>)</a:t>
            </a:r>
          </a:p>
          <a:p>
            <a:r>
              <a:rPr lang="en-US" dirty="0" smtClean="0"/>
              <a:t>Acid deposition effects the environment in 5 ways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It affects the pH of lakes/rivers, which impacts organisms living there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It affects the availability of metal ions in soil, which goes on to affect nearby plant life and surface water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It directly affects plants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It affects buildings and other materials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It directly affects human health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print">
  <a:themeElements>
    <a:clrScheme name="Blueprint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Designs\Blueprint.pot</Template>
  <TotalTime>5565</TotalTime>
  <Words>950</Words>
  <Application>Microsoft Office PowerPoint</Application>
  <PresentationFormat>On-screen Show (4:3)</PresentationFormat>
  <Paragraphs>79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Blueprint</vt:lpstr>
      <vt:lpstr>Topic E –  Enviro Chemsitry Part 2 – Acid Deposition</vt:lpstr>
      <vt:lpstr>E2 Acid deposition - 1.5 hours</vt:lpstr>
      <vt:lpstr>E2.1 – What is Acid Deposition</vt:lpstr>
      <vt:lpstr>E2.1 – Carbonic Acid</vt:lpstr>
      <vt:lpstr>E2.1 – Wet Deposition</vt:lpstr>
      <vt:lpstr>E2.1 – Wet Deposition</vt:lpstr>
      <vt:lpstr>E2.1 – Wet Deposition</vt:lpstr>
      <vt:lpstr>E2.1 – Dry Deposition</vt:lpstr>
      <vt:lpstr>E2.2 – Environmental Effects</vt:lpstr>
      <vt:lpstr>E2.2 – Impact(1): Lakes/Rivers</vt:lpstr>
      <vt:lpstr>E2.2 – Impact(2): Soil</vt:lpstr>
      <vt:lpstr>E2.2 – Impact(3): Plants</vt:lpstr>
      <vt:lpstr>E2.2 – Impact(4): Buildings</vt:lpstr>
      <vt:lpstr>E2.2 – Counteract Acid Dep.</vt:lpstr>
    </vt:vector>
  </TitlesOfParts>
  <Company>Great Barr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A-Level Chemistry (A1)  ATOMIC STRUCTURE</dc:title>
  <dc:creator>Administration</dc:creator>
  <cp:lastModifiedBy>Brakke</cp:lastModifiedBy>
  <cp:revision>152</cp:revision>
  <dcterms:created xsi:type="dcterms:W3CDTF">2011-01-10T11:27:58Z</dcterms:created>
  <dcterms:modified xsi:type="dcterms:W3CDTF">2011-02-09T20:16:53Z</dcterms:modified>
</cp:coreProperties>
</file>